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" panose="020B0503030501040103" pitchFamily="34" charset="0"/>
      <p:regular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Bold" pitchFamily="2" charset="77"/>
      <p:regular r:id="rId24"/>
    </p:embeddedFont>
    <p:embeddedFont>
      <p:font typeface="Montserrat Extra-Bold" pitchFamily="2" charset="77"/>
      <p:regular r:id="rId25"/>
      <p:bold r:id="rId26"/>
    </p:embeddedFont>
    <p:embeddedFont>
      <p:font typeface="Montserrat Extra-Bold Bold" pitchFamily="2" charset="77"/>
      <p:regular r:id="rId27"/>
      <p:bold r:id="rId28"/>
    </p:embeddedFont>
    <p:embeddedFont>
      <p:font typeface="Montserrat Extra-Bold Italics" pitchFamily="2" charset="77"/>
      <p:regular r:id="rId29"/>
      <p:bold r:id="rId30"/>
      <p:italic r:id="rId31"/>
      <p:boldItalic r:id="rId32"/>
    </p:embeddedFont>
    <p:embeddedFont>
      <p:font typeface="Montserrat Italics" pitchFamily="2" charset="77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94" autoAdjust="0"/>
  </p:normalViewPr>
  <p:slideViewPr>
    <p:cSldViewPr>
      <p:cViewPr varScale="1">
        <p:scale>
          <a:sx n="73" d="100"/>
          <a:sy n="73" d="100"/>
        </p:scale>
        <p:origin x="78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855" r="2458" b="40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TextBox 5"/>
          <p:cNvSpPr txBox="1"/>
          <p:nvPr/>
        </p:nvSpPr>
        <p:spPr>
          <a:xfrm>
            <a:off x="367460" y="5591175"/>
            <a:ext cx="14559398" cy="351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Extra-Bold Italics"/>
              </a:rPr>
              <a:t>HEALTHCARE  MANAGEMENT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99654" y="405718"/>
            <a:ext cx="6669745" cy="37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INTRODUCTION TO DATASCIENCE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52893" y="7316416"/>
            <a:ext cx="2556816" cy="25755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30039" y="1733723"/>
            <a:ext cx="2556816" cy="2575547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425437" y="1733723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63237" y="2052757"/>
            <a:ext cx="11220988" cy="747773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863237" y="793735"/>
            <a:ext cx="16146472" cy="97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Extra-Bold Italics"/>
              </a:rPr>
              <a:t>BMI VS FREQUENCY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03779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9813747" y="-1772784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552485" y="338329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76" r="-24976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35200" y="9506396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8318" y="1641934"/>
            <a:ext cx="9704167" cy="92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3"/>
              </a:lnSpc>
            </a:pPr>
            <a:r>
              <a:rPr lang="en-US" sz="7043" spc="-415">
                <a:solidFill>
                  <a:srgbClr val="263F6B"/>
                </a:solidFill>
                <a:latin typeface="Montserrat Extra-Bold"/>
              </a:rPr>
              <a:t>RECOMMENDATIONS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8318" y="2708076"/>
            <a:ext cx="7447591" cy="512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249" lvl="1" indent="-249124">
              <a:lnSpc>
                <a:spcPts val="5192"/>
              </a:lnSpc>
              <a:buFont typeface="Arial"/>
              <a:buChar char="•"/>
            </a:pPr>
            <a:r>
              <a:rPr lang="en-US" sz="2307" spc="46">
                <a:solidFill>
                  <a:srgbClr val="212423"/>
                </a:solidFill>
                <a:latin typeface="Montserrat"/>
              </a:rPr>
              <a:t>Healthcare programs for obese people</a:t>
            </a:r>
          </a:p>
          <a:p>
            <a:pPr marL="498249" lvl="1" indent="-249124">
              <a:lnSpc>
                <a:spcPts val="5192"/>
              </a:lnSpc>
              <a:buFont typeface="Arial"/>
              <a:buChar char="•"/>
            </a:pPr>
            <a:r>
              <a:rPr lang="en-US" sz="2307" spc="46">
                <a:solidFill>
                  <a:srgbClr val="212423"/>
                </a:solidFill>
                <a:latin typeface="Montserrat"/>
              </a:rPr>
              <a:t>De-addiction program for smokers</a:t>
            </a:r>
          </a:p>
          <a:p>
            <a:pPr marL="498249" lvl="1" indent="-249124">
              <a:lnSpc>
                <a:spcPts val="5192"/>
              </a:lnSpc>
              <a:buFont typeface="Arial"/>
              <a:buChar char="•"/>
            </a:pPr>
            <a:r>
              <a:rPr lang="en-US" sz="2307" spc="46">
                <a:solidFill>
                  <a:srgbClr val="212423"/>
                </a:solidFill>
                <a:latin typeface="Montserrat"/>
              </a:rPr>
              <a:t>Family insurance plan for people with 1-4 Children.</a:t>
            </a:r>
          </a:p>
          <a:p>
            <a:pPr marL="498249" lvl="1" indent="-249124">
              <a:lnSpc>
                <a:spcPts val="5192"/>
              </a:lnSpc>
              <a:buFont typeface="Arial"/>
              <a:buChar char="•"/>
            </a:pPr>
            <a:r>
              <a:rPr lang="en-US" sz="2307" spc="46">
                <a:solidFill>
                  <a:srgbClr val="212423"/>
                </a:solidFill>
                <a:latin typeface="Montserrat"/>
              </a:rPr>
              <a:t>Suggest People with 0.5 hypertension take precautionary medical care</a:t>
            </a:r>
          </a:p>
          <a:p>
            <a:pPr>
              <a:lnSpc>
                <a:spcPts val="5192"/>
              </a:lnSpc>
            </a:pPr>
            <a:endParaRPr lang="en-US" sz="2307" spc="46">
              <a:solidFill>
                <a:srgbClr val="212423"/>
              </a:solidFill>
              <a:latin typeface="Montserrat"/>
            </a:endParaRPr>
          </a:p>
          <a:p>
            <a:pPr>
              <a:lnSpc>
                <a:spcPts val="5192"/>
              </a:lnSpc>
            </a:pPr>
            <a:endParaRPr lang="en-US" sz="2307" spc="46">
              <a:solidFill>
                <a:srgbClr val="212423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DCDDDC">
              <a:alpha val="666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2011557" y="1992489"/>
            <a:ext cx="3697405" cy="1446681"/>
            <a:chOff x="0" y="0"/>
            <a:chExt cx="1687841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32578" y="7782221"/>
            <a:ext cx="3772542" cy="1476079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55422" y="1654922"/>
            <a:ext cx="6977156" cy="69771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07239">
            <a:off x="10339641" y="7796868"/>
            <a:ext cx="1675183" cy="8313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07239" flipH="1" flipV="1">
            <a:off x="6064753" y="2118368"/>
            <a:ext cx="1675183" cy="83131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7895" y="4074632"/>
            <a:ext cx="6473326" cy="183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</a:pPr>
            <a:r>
              <a:rPr lang="en-US" sz="4836" spc="-285">
                <a:solidFill>
                  <a:srgbClr val="FFFFFF"/>
                </a:solidFill>
                <a:latin typeface="Montserrat Extra-Bold"/>
              </a:rPr>
              <a:t>OUR RECOMMENDATIONS ARE BASED 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1557" y="2321493"/>
            <a:ext cx="3824986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spc="83">
                <a:solidFill>
                  <a:srgbClr val="212423"/>
                </a:solidFill>
                <a:latin typeface="Montserrat Bold"/>
              </a:rPr>
              <a:t>84.3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80134" y="8125925"/>
            <a:ext cx="3824986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spc="83">
                <a:solidFill>
                  <a:srgbClr val="212423"/>
                </a:solidFill>
                <a:latin typeface="Montserrat Bold"/>
              </a:rPr>
              <a:t>63.01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65172" y="1302038"/>
            <a:ext cx="3499197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Extra-Bold"/>
              </a:rPr>
              <a:t>Accuracy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32578" y="6980539"/>
            <a:ext cx="3824986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Extra-Bold"/>
              </a:rPr>
              <a:t>Sensitivity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4137" y="698454"/>
            <a:ext cx="2556816" cy="25755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9461" y="9578419"/>
            <a:ext cx="2556816" cy="257554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1028700" y="2907974"/>
            <a:ext cx="795402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Ex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63F6B"/>
          </a:solidFill>
        </p:spPr>
      </p:sp>
      <p:grpSp>
        <p:nvGrpSpPr>
          <p:cNvPr id="5" name="Group 5"/>
          <p:cNvGrpSpPr/>
          <p:nvPr/>
        </p:nvGrpSpPr>
        <p:grpSpPr>
          <a:xfrm>
            <a:off x="-330479" y="-247859"/>
            <a:ext cx="8456256" cy="10782718"/>
            <a:chOff x="0" y="0"/>
            <a:chExt cx="11275007" cy="1437695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0538" r="27178"/>
            <a:stretch>
              <a:fillRect/>
            </a:stretch>
          </p:blipFill>
          <p:spPr>
            <a:xfrm>
              <a:off x="0" y="0"/>
              <a:ext cx="11275007" cy="1437695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483271" y="2628940"/>
            <a:ext cx="2554935" cy="7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6080" spc="-358">
                <a:solidFill>
                  <a:srgbClr val="FFFFFF"/>
                </a:solidFill>
                <a:latin typeface="Montserrat Extra-Bold"/>
              </a:rPr>
              <a:t>GOAL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83729" y="4496213"/>
            <a:ext cx="6818663" cy="17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4"/>
              </a:lnSpc>
              <a:spcBef>
                <a:spcPct val="0"/>
              </a:spcBef>
            </a:pPr>
            <a:r>
              <a:rPr lang="en-US" sz="3557" spc="71">
                <a:solidFill>
                  <a:srgbClr val="FFFFFF"/>
                </a:solidFill>
                <a:latin typeface="Montserrat Extra-Bold"/>
              </a:rPr>
              <a:t> To reduce the total health cost incured on person by analysing the data.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071134" y="1054482"/>
            <a:ext cx="1783058" cy="295015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943431" y="5481418"/>
            <a:ext cx="3456046" cy="135224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2512615" y="1681677"/>
            <a:ext cx="6912092" cy="1309890"/>
            <a:chOff x="0" y="0"/>
            <a:chExt cx="3484831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84831" cy="660400"/>
            </a:xfrm>
            <a:custGeom>
              <a:avLst/>
              <a:gdLst/>
              <a:ahLst/>
              <a:cxnLst/>
              <a:rect l="l" t="t" r="r" b="b"/>
              <a:pathLst>
                <a:path w="3484831" h="660400">
                  <a:moveTo>
                    <a:pt x="336037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60371" y="0"/>
                  </a:lnTo>
                  <a:cubicBezTo>
                    <a:pt x="3428951" y="0"/>
                    <a:pt x="3484831" y="55880"/>
                    <a:pt x="3484831" y="124460"/>
                  </a:cubicBezTo>
                  <a:lnTo>
                    <a:pt x="3484831" y="535940"/>
                  </a:lnTo>
                  <a:cubicBezTo>
                    <a:pt x="3484831" y="604520"/>
                    <a:pt x="3428951" y="660400"/>
                    <a:pt x="336037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490840" y="1681677"/>
            <a:ext cx="7309775" cy="1309890"/>
            <a:chOff x="0" y="0"/>
            <a:chExt cx="3685329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85329" cy="660400"/>
            </a:xfrm>
            <a:custGeom>
              <a:avLst/>
              <a:gdLst/>
              <a:ahLst/>
              <a:cxnLst/>
              <a:rect l="l" t="t" r="r" b="b"/>
              <a:pathLst>
                <a:path w="3685329" h="660400">
                  <a:moveTo>
                    <a:pt x="356086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0869" y="0"/>
                  </a:lnTo>
                  <a:cubicBezTo>
                    <a:pt x="3629449" y="0"/>
                    <a:pt x="3685329" y="55880"/>
                    <a:pt x="3685329" y="124460"/>
                  </a:cubicBezTo>
                  <a:lnTo>
                    <a:pt x="3685329" y="535940"/>
                  </a:lnTo>
                  <a:cubicBezTo>
                    <a:pt x="3685329" y="604520"/>
                    <a:pt x="3629449" y="660400"/>
                    <a:pt x="3560869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355512" y="1200150"/>
            <a:ext cx="9091363" cy="311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"/>
              </a:rPr>
              <a:t>DETERMINANTS OF HEALTHCARE EXPENSES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3431" y="5940658"/>
            <a:ext cx="3456046" cy="386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2258" spc="45">
                <a:solidFill>
                  <a:srgbClr val="FFFFFF"/>
                </a:solidFill>
                <a:latin typeface="Montserrat Extra-Bold"/>
              </a:rPr>
              <a:t>LOCATION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512201" y="5499486"/>
            <a:ext cx="3456046" cy="1352244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335854" y="5968252"/>
            <a:ext cx="380874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 Extra-Bold"/>
              </a:rPr>
              <a:t>BMI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954220" y="5517555"/>
            <a:ext cx="3456046" cy="1352244"/>
            <a:chOff x="0" y="0"/>
            <a:chExt cx="1687841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777872" y="5950183"/>
            <a:ext cx="380874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 Extra-Bold"/>
              </a:rPr>
              <a:t>SMOKER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067664" y="5481418"/>
            <a:ext cx="3456046" cy="1352244"/>
            <a:chOff x="0" y="0"/>
            <a:chExt cx="1687841" cy="660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5067664" y="5958727"/>
            <a:ext cx="3456046" cy="386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2258" spc="45">
                <a:solidFill>
                  <a:srgbClr val="FFFFFF"/>
                </a:solidFill>
                <a:latin typeface="Montserrat Extra-Bold"/>
              </a:rPr>
              <a:t>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7446" y="1300420"/>
            <a:ext cx="14168216" cy="237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36"/>
              </a:lnSpc>
            </a:pPr>
            <a:r>
              <a:rPr lang="en-US" sz="6261" spc="-369">
                <a:solidFill>
                  <a:srgbClr val="263F6B"/>
                </a:solidFill>
                <a:latin typeface="Montserrat Extra-Bold"/>
              </a:rPr>
              <a:t>HEALTHCARE COST IS MORE LIKELY TO INCREASE WITH SMOKING HABITS.</a:t>
            </a:r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129089"/>
            <a:ext cx="1783058" cy="295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156196"/>
            <a:ext cx="1783058" cy="29501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AutoShape 7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82292" y="3735278"/>
            <a:ext cx="8500079" cy="541215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4356533"/>
            <a:ext cx="6753884" cy="154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360" spc="47">
                <a:solidFill>
                  <a:srgbClr val="000000"/>
                </a:solidFill>
                <a:latin typeface="Montserrat Extra-Bold Bold"/>
              </a:rPr>
              <a:t>TAKEAWAY:  </a:t>
            </a:r>
            <a:r>
              <a:rPr lang="en-US" sz="2360" spc="47">
                <a:solidFill>
                  <a:srgbClr val="000000"/>
                </a:solidFill>
                <a:latin typeface="Montserrat Extra-Bold"/>
              </a:rPr>
              <a:t>Average expenses of the smoker are greater than 10k; Hence, smoking is one of the attributes related to expenses.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52893" y="7316416"/>
            <a:ext cx="2556816" cy="25755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30039" y="1733723"/>
            <a:ext cx="2556816" cy="2575547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227069" y="1733723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42385" y="3021496"/>
            <a:ext cx="12119780" cy="666587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211808" y="1121472"/>
            <a:ext cx="16184258" cy="19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Extra-Bold"/>
              </a:rPr>
              <a:t>HEALTHCARE EXPENSES BASED ON BMI AND SMOKING HABITS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58917" y="1392084"/>
            <a:ext cx="9917389" cy="159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36"/>
              </a:lnSpc>
            </a:pPr>
            <a:r>
              <a:rPr lang="en-US" sz="6261" spc="-369">
                <a:solidFill>
                  <a:srgbClr val="263F6B"/>
                </a:solidFill>
                <a:latin typeface="Montserrat Extra-Bold Italics"/>
              </a:rPr>
              <a:t>AGE IS RELEVANT TO HEALTHCARE EXPENSES.</a:t>
            </a:r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129089"/>
            <a:ext cx="1783058" cy="295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156196"/>
            <a:ext cx="1783058" cy="29501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AutoShape 7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80255" y="3119856"/>
            <a:ext cx="9840949" cy="602758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57827" y="4925483"/>
            <a:ext cx="7153592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 Extra-Bold Bold"/>
              </a:rPr>
              <a:t>TAKEAWAY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7140" y="5594834"/>
            <a:ext cx="5160624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Age and cost have positive co-relation, as age increases healthcare expenses increase.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52893" y="7316416"/>
            <a:ext cx="2556816" cy="25755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30039" y="1733723"/>
            <a:ext cx="2556816" cy="2575547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425437" y="1733723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23388" y="2197916"/>
            <a:ext cx="11283155" cy="734286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823388" y="1042818"/>
            <a:ext cx="12588882" cy="7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3"/>
              </a:lnSpc>
            </a:pPr>
            <a:r>
              <a:rPr lang="en-US" sz="5819" spc="-343">
                <a:solidFill>
                  <a:srgbClr val="263F6B"/>
                </a:solidFill>
                <a:latin typeface="Montserrat Extra-Bold Italics"/>
              </a:rPr>
              <a:t>HYPERTENSION VS FREQUENCY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52893" y="7316416"/>
            <a:ext cx="2556816" cy="25755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30039" y="1733723"/>
            <a:ext cx="2556816" cy="2575547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425437" y="1733723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711170" y="3421370"/>
            <a:ext cx="6277183" cy="5149086"/>
            <a:chOff x="0" y="0"/>
            <a:chExt cx="8369578" cy="6865448"/>
          </a:xfrm>
        </p:grpSpPr>
        <p:sp>
          <p:nvSpPr>
            <p:cNvPr id="10" name="TextBox 10"/>
            <p:cNvSpPr txBox="1"/>
            <p:nvPr/>
          </p:nvSpPr>
          <p:spPr>
            <a:xfrm rot="-2700000">
              <a:off x="83057" y="5729989"/>
              <a:ext cx="2078812" cy="367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3"/>
                </a:lnSpc>
              </a:pPr>
              <a:r>
                <a:rPr lang="en-US" sz="1702">
                  <a:solidFill>
                    <a:srgbClr val="000000"/>
                  </a:solidFill>
                  <a:latin typeface="Canva Sans"/>
                </a:rPr>
                <a:t>CONNECTICUT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2700000">
              <a:off x="1504892" y="5756862"/>
              <a:ext cx="2154819" cy="367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3"/>
                </a:lnSpc>
              </a:pPr>
              <a:r>
                <a:rPr lang="en-US" sz="1702">
                  <a:solidFill>
                    <a:srgbClr val="000000"/>
                  </a:solidFill>
                  <a:latin typeface="Canva Sans"/>
                </a:rPr>
                <a:t>RHODE ISLAND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2700000">
              <a:off x="2951476" y="5773483"/>
              <a:ext cx="2201831" cy="367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3"/>
                </a:lnSpc>
              </a:pPr>
              <a:r>
                <a:rPr lang="en-US" sz="1702">
                  <a:solidFill>
                    <a:srgbClr val="000000"/>
                  </a:solidFill>
                  <a:latin typeface="Canva Sans"/>
                </a:rPr>
                <a:t>PENNSYLVANIA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4795129" y="5625633"/>
              <a:ext cx="1783648" cy="367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3"/>
                </a:lnSpc>
              </a:pPr>
              <a:r>
                <a:rPr lang="en-US" sz="1702">
                  <a:solidFill>
                    <a:srgbClr val="000000"/>
                  </a:solidFill>
                  <a:latin typeface="Canva Sans"/>
                </a:rPr>
                <a:t>NEW JERSEY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6517559" y="5527995"/>
              <a:ext cx="1507487" cy="367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3"/>
                </a:lnSpc>
              </a:pPr>
              <a:r>
                <a:rPr lang="en-US" sz="1702">
                  <a:solidFill>
                    <a:srgbClr val="000000"/>
                  </a:solidFill>
                  <a:latin typeface="Canva Sans"/>
                </a:rPr>
                <a:t>NEW YORK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072835" y="169356"/>
              <a:ext cx="7296743" cy="4705919"/>
              <a:chOff x="0" y="0"/>
              <a:chExt cx="10287000" cy="66344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320538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2647425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974313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3012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6628088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082" y="-28575"/>
              <a:ext cx="924620" cy="367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83"/>
                </a:lnSpc>
              </a:pPr>
              <a:r>
                <a:rPr lang="en-US" sz="1702">
                  <a:solidFill>
                    <a:srgbClr val="000000"/>
                  </a:solidFill>
                  <a:latin typeface="Canva Sans"/>
                </a:rPr>
                <a:t>5,000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12609"/>
              <a:ext cx="928702" cy="367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83"/>
                </a:lnSpc>
              </a:pPr>
              <a:r>
                <a:rPr lang="en-US" sz="1702">
                  <a:solidFill>
                    <a:srgbClr val="000000"/>
                  </a:solidFill>
                  <a:latin typeface="Canva Sans"/>
                </a:rPr>
                <a:t>4,000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179" y="1853792"/>
              <a:ext cx="921523" cy="367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83"/>
                </a:lnSpc>
              </a:pPr>
              <a:r>
                <a:rPr lang="en-US" sz="1702">
                  <a:solidFill>
                    <a:srgbClr val="000000"/>
                  </a:solidFill>
                  <a:latin typeface="Canva Sans"/>
                </a:rPr>
                <a:t>3,000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6187" y="2794976"/>
              <a:ext cx="912515" cy="367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83"/>
                </a:lnSpc>
              </a:pPr>
              <a:r>
                <a:rPr lang="en-US" sz="1702">
                  <a:solidFill>
                    <a:srgbClr val="000000"/>
                  </a:solidFill>
                  <a:latin typeface="Canva Sans"/>
                </a:rPr>
                <a:t>2,000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973" y="3736160"/>
              <a:ext cx="907729" cy="367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83"/>
                </a:lnSpc>
              </a:pPr>
              <a:r>
                <a:rPr lang="en-US" sz="1702">
                  <a:solidFill>
                    <a:srgbClr val="000000"/>
                  </a:solidFill>
                  <a:latin typeface="Canva Sans"/>
                </a:rPr>
                <a:t>1,000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55637" y="4677344"/>
              <a:ext cx="273065" cy="367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83"/>
                </a:lnSpc>
              </a:pPr>
              <a:r>
                <a:rPr lang="en-US" sz="1702">
                  <a:solidFill>
                    <a:srgbClr val="000000"/>
                  </a:solidFill>
                  <a:latin typeface="Canva Sans"/>
                </a:rPr>
                <a:t>0 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1072835" y="483437"/>
              <a:ext cx="7296743" cy="4391838"/>
              <a:chOff x="0" y="442793"/>
              <a:chExt cx="10287000" cy="619164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1522863"/>
                <a:ext cx="1903095" cy="5111575"/>
              </a:xfrm>
              <a:custGeom>
                <a:avLst/>
                <a:gdLst/>
                <a:ahLst/>
                <a:cxnLst/>
                <a:rect l="l" t="t" r="r" b="b"/>
                <a:pathLst>
                  <a:path w="1903095" h="5111575">
                    <a:moveTo>
                      <a:pt x="0" y="5111575"/>
                    </a:moveTo>
                    <a:lnTo>
                      <a:pt x="0" y="152247"/>
                    </a:lnTo>
                    <a:lnTo>
                      <a:pt x="0" y="152247"/>
                    </a:lnTo>
                    <a:cubicBezTo>
                      <a:pt x="0" y="68163"/>
                      <a:pt x="68164" y="0"/>
                      <a:pt x="152248" y="0"/>
                    </a:cubicBezTo>
                    <a:lnTo>
                      <a:pt x="1750847" y="0"/>
                    </a:lnTo>
                    <a:cubicBezTo>
                      <a:pt x="1791226" y="0"/>
                      <a:pt x="1829951" y="16040"/>
                      <a:pt x="1858503" y="44592"/>
                    </a:cubicBezTo>
                    <a:cubicBezTo>
                      <a:pt x="1887055" y="73144"/>
                      <a:pt x="1903095" y="111869"/>
                      <a:pt x="1903095" y="152247"/>
                    </a:cubicBezTo>
                    <a:lnTo>
                      <a:pt x="1903095" y="5111575"/>
                    </a:lnTo>
                    <a:close/>
                  </a:path>
                </a:pathLst>
              </a:custGeom>
              <a:solidFill>
                <a:srgbClr val="DA736E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2095976" y="1253144"/>
                <a:ext cx="1903095" cy="5381294"/>
              </a:xfrm>
              <a:custGeom>
                <a:avLst/>
                <a:gdLst/>
                <a:ahLst/>
                <a:cxnLst/>
                <a:rect l="l" t="t" r="r" b="b"/>
                <a:pathLst>
                  <a:path w="1903095" h="5381294">
                    <a:moveTo>
                      <a:pt x="0" y="5381294"/>
                    </a:moveTo>
                    <a:lnTo>
                      <a:pt x="0" y="152247"/>
                    </a:lnTo>
                    <a:cubicBezTo>
                      <a:pt x="0" y="68163"/>
                      <a:pt x="68164" y="0"/>
                      <a:pt x="152248" y="0"/>
                    </a:cubicBezTo>
                    <a:lnTo>
                      <a:pt x="1750848" y="0"/>
                    </a:lnTo>
                    <a:cubicBezTo>
                      <a:pt x="1791226" y="0"/>
                      <a:pt x="1829951" y="16040"/>
                      <a:pt x="1858503" y="44592"/>
                    </a:cubicBezTo>
                    <a:cubicBezTo>
                      <a:pt x="1887055" y="73144"/>
                      <a:pt x="1903095" y="111869"/>
                      <a:pt x="1903095" y="152247"/>
                    </a:cubicBezTo>
                    <a:lnTo>
                      <a:pt x="1903095" y="5381294"/>
                    </a:lnTo>
                    <a:close/>
                  </a:path>
                </a:pathLst>
              </a:custGeom>
              <a:solidFill>
                <a:srgbClr val="DA736E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4191953" y="1289867"/>
                <a:ext cx="1903095" cy="5344571"/>
              </a:xfrm>
              <a:custGeom>
                <a:avLst/>
                <a:gdLst/>
                <a:ahLst/>
                <a:cxnLst/>
                <a:rect l="l" t="t" r="r" b="b"/>
                <a:pathLst>
                  <a:path w="1903095" h="5344571">
                    <a:moveTo>
                      <a:pt x="0" y="5344571"/>
                    </a:moveTo>
                    <a:lnTo>
                      <a:pt x="0" y="152247"/>
                    </a:lnTo>
                    <a:cubicBezTo>
                      <a:pt x="0" y="68163"/>
                      <a:pt x="68163" y="0"/>
                      <a:pt x="152247" y="0"/>
                    </a:cubicBezTo>
                    <a:lnTo>
                      <a:pt x="1750847" y="0"/>
                    </a:lnTo>
                    <a:cubicBezTo>
                      <a:pt x="1834931" y="0"/>
                      <a:pt x="1903094" y="68163"/>
                      <a:pt x="1903094" y="152247"/>
                    </a:cubicBezTo>
                    <a:lnTo>
                      <a:pt x="1903094" y="5344571"/>
                    </a:lnTo>
                    <a:close/>
                  </a:path>
                </a:pathLst>
              </a:custGeom>
              <a:solidFill>
                <a:srgbClr val="DA736E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6287929" y="1412671"/>
                <a:ext cx="1903095" cy="5221766"/>
              </a:xfrm>
              <a:custGeom>
                <a:avLst/>
                <a:gdLst/>
                <a:ahLst/>
                <a:cxnLst/>
                <a:rect l="l" t="t" r="r" b="b"/>
                <a:pathLst>
                  <a:path w="1903095" h="5221766">
                    <a:moveTo>
                      <a:pt x="0" y="5221767"/>
                    </a:moveTo>
                    <a:lnTo>
                      <a:pt x="0" y="152248"/>
                    </a:lnTo>
                    <a:cubicBezTo>
                      <a:pt x="0" y="111869"/>
                      <a:pt x="16040" y="73145"/>
                      <a:pt x="44592" y="44593"/>
                    </a:cubicBezTo>
                    <a:cubicBezTo>
                      <a:pt x="73144" y="16041"/>
                      <a:pt x="111869" y="0"/>
                      <a:pt x="152247" y="0"/>
                    </a:cubicBezTo>
                    <a:lnTo>
                      <a:pt x="1750847" y="0"/>
                    </a:lnTo>
                    <a:cubicBezTo>
                      <a:pt x="1791226" y="0"/>
                      <a:pt x="1829951" y="16041"/>
                      <a:pt x="1858502" y="44593"/>
                    </a:cubicBezTo>
                    <a:cubicBezTo>
                      <a:pt x="1887055" y="73145"/>
                      <a:pt x="1903095" y="111869"/>
                      <a:pt x="1903095" y="152248"/>
                    </a:cubicBezTo>
                    <a:lnTo>
                      <a:pt x="1903095" y="5221767"/>
                    </a:lnTo>
                    <a:close/>
                  </a:path>
                </a:pathLst>
              </a:custGeom>
              <a:solidFill>
                <a:srgbClr val="DA736E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8383905" y="442794"/>
                <a:ext cx="1903095" cy="6191644"/>
              </a:xfrm>
              <a:custGeom>
                <a:avLst/>
                <a:gdLst/>
                <a:ahLst/>
                <a:cxnLst/>
                <a:rect l="l" t="t" r="r" b="b"/>
                <a:pathLst>
                  <a:path w="1903095" h="6191644">
                    <a:moveTo>
                      <a:pt x="0" y="6191644"/>
                    </a:moveTo>
                    <a:lnTo>
                      <a:pt x="0" y="152247"/>
                    </a:lnTo>
                    <a:cubicBezTo>
                      <a:pt x="0" y="68163"/>
                      <a:pt x="68164" y="0"/>
                      <a:pt x="152248" y="0"/>
                    </a:cubicBezTo>
                    <a:lnTo>
                      <a:pt x="1750848" y="0"/>
                    </a:lnTo>
                    <a:cubicBezTo>
                      <a:pt x="1834932" y="0"/>
                      <a:pt x="1903095" y="68163"/>
                      <a:pt x="1903095" y="152247"/>
                    </a:cubicBezTo>
                    <a:lnTo>
                      <a:pt x="1903095" y="6191644"/>
                    </a:lnTo>
                    <a:close/>
                  </a:path>
                </a:pathLst>
              </a:custGeom>
              <a:solidFill>
                <a:srgbClr val="DA736E"/>
              </a:solidFill>
            </p:spPr>
          </p:sp>
        </p:grp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25437" y="3421370"/>
            <a:ext cx="6311417" cy="3895046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3270293" y="1171575"/>
            <a:ext cx="15017707" cy="90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3"/>
              </a:lnSpc>
            </a:pPr>
            <a:r>
              <a:rPr lang="en-US" sz="6942" spc="-409">
                <a:solidFill>
                  <a:srgbClr val="263F6B"/>
                </a:solidFill>
                <a:latin typeface="Montserrat Extra-Bold Italics"/>
              </a:rPr>
              <a:t>MEAN COST BASED ON LOCATION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93029" y="7883597"/>
            <a:ext cx="5750971" cy="184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641" lvl="1" indent="-305820">
              <a:lnSpc>
                <a:spcPts val="3682"/>
              </a:lnSpc>
              <a:buFont typeface="Arial"/>
              <a:buChar char="•"/>
            </a:pPr>
            <a:r>
              <a:rPr lang="en-US" sz="2832" spc="56">
                <a:solidFill>
                  <a:srgbClr val="263F6B"/>
                </a:solidFill>
                <a:latin typeface="Montserrat Bold"/>
              </a:rPr>
              <a:t>NEW YORKERS' </a:t>
            </a:r>
            <a:r>
              <a:rPr lang="en-US" sz="2832" spc="56">
                <a:solidFill>
                  <a:srgbClr val="263F6B"/>
                </a:solidFill>
                <a:latin typeface="Montserrat"/>
              </a:rPr>
              <a:t>mean</a:t>
            </a:r>
            <a:r>
              <a:rPr lang="en-US" sz="2832" spc="56">
                <a:solidFill>
                  <a:srgbClr val="263F6B"/>
                </a:solidFill>
                <a:latin typeface="Montserrat Bold"/>
              </a:rPr>
              <a:t> </a:t>
            </a:r>
            <a:r>
              <a:rPr lang="en-US" sz="2832" spc="56">
                <a:solidFill>
                  <a:srgbClr val="263F6B"/>
                </a:solidFill>
                <a:latin typeface="Montserrat"/>
              </a:rPr>
              <a:t>Healthcare Expenses is costlier compared to other states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58917" y="1392084"/>
            <a:ext cx="9917389" cy="159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36"/>
              </a:lnSpc>
            </a:pPr>
            <a:r>
              <a:rPr lang="en-US" sz="6261" spc="-369">
                <a:solidFill>
                  <a:srgbClr val="263F6B"/>
                </a:solidFill>
                <a:latin typeface="Montserrat Extra-Bold"/>
              </a:rPr>
              <a:t>CORRELATION OF COST AND BMI</a:t>
            </a:r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129089"/>
            <a:ext cx="1783058" cy="295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156196"/>
            <a:ext cx="1783058" cy="29501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AutoShape 7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11077" y="3268861"/>
            <a:ext cx="9134731" cy="575202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4935537"/>
            <a:ext cx="7153592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 Extra-Bold Bold"/>
              </a:rPr>
              <a:t>TAKEAWAY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8357" y="5527336"/>
            <a:ext cx="5559113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For people who have an active lifestyle, their cost of healthcare is way less than people with inactive lifestyle.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199</Words>
  <Application>Microsoft Macintosh PowerPoint</Application>
  <PresentationFormat>Custom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Montserrat Italics</vt:lpstr>
      <vt:lpstr>Arial</vt:lpstr>
      <vt:lpstr>Montserrat Extra-Bold Bold</vt:lpstr>
      <vt:lpstr>Montserrat Bold</vt:lpstr>
      <vt:lpstr>Canva Sans</vt:lpstr>
      <vt:lpstr>Montserrat</vt:lpstr>
      <vt:lpstr>Montserrat Extra-Bold</vt:lpstr>
      <vt:lpstr>Calibri</vt:lpstr>
      <vt:lpstr>Montserrat Extra-Bold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cp:lastModifiedBy>Yuktha Lakshmi Arcot Badarinath</cp:lastModifiedBy>
  <cp:revision>1</cp:revision>
  <dcterms:created xsi:type="dcterms:W3CDTF">2006-08-16T00:00:00Z</dcterms:created>
  <dcterms:modified xsi:type="dcterms:W3CDTF">2023-07-30T00:07:52Z</dcterms:modified>
  <dc:identifier>DAFUIJ68IPU</dc:identifier>
</cp:coreProperties>
</file>